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y="5143500" cx="9144000"/>
  <p:notesSz cx="6858000" cy="9144000"/>
  <p:embeddedFontLst>
    <p:embeddedFont>
      <p:font typeface="Roboto Slab"/>
      <p:regular r:id="rId32"/>
      <p:bold r:id="rId33"/>
    </p:embeddedFont>
    <p:embeddedFont>
      <p:font typeface="Robo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4216B6F-560D-4C15-839B-3FF4082FF952}">
  <a:tblStyle styleId="{54216B6F-560D-4C15-839B-3FF4082FF9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RobotoSlab-bold.fntdata"/><Relationship Id="rId10" Type="http://schemas.openxmlformats.org/officeDocument/2006/relationships/slide" Target="slides/slide3.xml"/><Relationship Id="rId32" Type="http://schemas.openxmlformats.org/officeDocument/2006/relationships/font" Target="fonts/RobotoSlab-regular.fntdata"/><Relationship Id="rId13" Type="http://schemas.openxmlformats.org/officeDocument/2006/relationships/slide" Target="slides/slide6.xml"/><Relationship Id="rId35" Type="http://schemas.openxmlformats.org/officeDocument/2006/relationships/font" Target="fonts/Roboto-bold.fntdata"/><Relationship Id="rId12" Type="http://schemas.openxmlformats.org/officeDocument/2006/relationships/slide" Target="slides/slide5.xml"/><Relationship Id="rId34" Type="http://schemas.openxmlformats.org/officeDocument/2006/relationships/font" Target="fonts/Roboto-regular.fntdata"/><Relationship Id="rId15" Type="http://schemas.openxmlformats.org/officeDocument/2006/relationships/slide" Target="slides/slide8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7.xml"/><Relationship Id="rId36" Type="http://schemas.openxmlformats.org/officeDocument/2006/relationships/font" Target="fonts/Roboto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1af03613ae_1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1af03613ae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19a43c97d9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19a43c97d9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23c7ee3e3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23c7ee3e3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23c7ee3e3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23c7ee3e3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3c7ee3e3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23c7ee3e3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3c7ee3e3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23c7ee3e3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23c7ee3e3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23c7ee3e3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23c7ee3e3f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23c7ee3e3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3c7ee3e3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23c7ee3e3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19a43c97d9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19a43c97d9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f03613ae_1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f03613ae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19a43c97d9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19a43c97d9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20c589e45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20c589e45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20c589e45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20c589e45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23e0be296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23e0be296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19a43c97d9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19a43c97d9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19a43c97d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19a43c97d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19a43c97d9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19a43c97d9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0c589e4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20c589e4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19a43c97d9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19a43c97d9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0c589e45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0c589e45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9a43c97d9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19a43c97d9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19a43c97d9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19a43c97d9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87" name="Google Shape;87;p14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88" name="Google Shape;88;p14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" name="Google Shape;89;p14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90" name="Google Shape;90;p14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91" name="Google Shape;9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DFE9FB"/>
            </a:gs>
            <a:gs pos="100000">
              <a:srgbClr val="6E9BE7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Google Shape;93;p15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" name="Google Shape;94;p15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5" name="Google Shape;9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" name="Google Shape;97;p16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" name="Google Shape;98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" name="Google Shape;102;p17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3" name="Google Shape;103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5" name="Google Shape;105;p17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9" name="Google Shape;10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" name="Google Shape;111;p19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19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7" name="Google Shape;11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" name="Google Shape;120;p21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1" name="Google Shape;121;p21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122" name="Google Shape;122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" name="Google Shape;12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127" name="Google Shape;12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3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gradFill>
          <a:gsLst>
            <a:gs pos="0">
              <a:srgbClr val="2EB8FC"/>
            </a:gs>
            <a:gs pos="100000">
              <a:srgbClr val="096D9F"/>
            </a:gs>
          </a:gsLst>
          <a:lin ang="5400012" scaled="0"/>
        </a:gra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ctrTitle"/>
          </p:nvPr>
        </p:nvSpPr>
        <p:spPr>
          <a:xfrm>
            <a:off x="125950" y="1051897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 Number Plate Detection</a:t>
            </a:r>
            <a:endParaRPr/>
          </a:p>
        </p:txBody>
      </p:sp>
      <p:sp>
        <p:nvSpPr>
          <p:cNvPr id="140" name="Google Shape;140;p25"/>
          <p:cNvSpPr txBox="1"/>
          <p:nvPr>
            <p:ph idx="1" type="subTitle"/>
          </p:nvPr>
        </p:nvSpPr>
        <p:spPr>
          <a:xfrm>
            <a:off x="286700" y="2163439"/>
            <a:ext cx="8222100" cy="18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Shreyash Mishra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Atharva Yogesh Deshpande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Siddharth Pandey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Priyam Bajpai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201" name="Google Shape;201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Maximize Contrast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Adaptive Thresholding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Finding contours to locate number plate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Select boxes based on character size and arrangement of contours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Finding contours on cropped boxes to get individual characters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 a trained CNN model for recognizing characters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Maximize Contrast</a:t>
            </a:r>
            <a:endParaRPr/>
          </a:p>
        </p:txBody>
      </p:sp>
      <p:pic>
        <p:nvPicPr>
          <p:cNvPr id="207" name="Google Shape;2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63912"/>
            <a:ext cx="3933875" cy="247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8375" y="1663913"/>
            <a:ext cx="3933913" cy="247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Adaptive Thresholding</a:t>
            </a:r>
            <a:endParaRPr/>
          </a:p>
        </p:txBody>
      </p:sp>
      <p:pic>
        <p:nvPicPr>
          <p:cNvPr id="214" name="Google Shape;21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375" y="1663913"/>
            <a:ext cx="3933913" cy="247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0525" y="1663925"/>
            <a:ext cx="3933896" cy="247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Finding Contours to locate number plate </a:t>
            </a:r>
            <a:endParaRPr/>
          </a:p>
        </p:txBody>
      </p:sp>
      <p:pic>
        <p:nvPicPr>
          <p:cNvPr id="221" name="Google Shape;22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525" y="1663925"/>
            <a:ext cx="3933896" cy="247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3700" y="1663925"/>
            <a:ext cx="3933868" cy="247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Select boxes from contours</a:t>
            </a:r>
            <a:endParaRPr/>
          </a:p>
        </p:txBody>
      </p:sp>
      <p:pic>
        <p:nvPicPr>
          <p:cNvPr id="228" name="Google Shape;22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663925"/>
            <a:ext cx="3933868" cy="247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4235" y="1201475"/>
            <a:ext cx="2508065" cy="157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4224" y="3124730"/>
            <a:ext cx="2508075" cy="1575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3175" y="2288250"/>
            <a:ext cx="4215526" cy="2647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900" y="1361913"/>
            <a:ext cx="3852301" cy="241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Get </a:t>
            </a:r>
            <a:r>
              <a:rPr lang="en"/>
              <a:t>individual</a:t>
            </a:r>
            <a:r>
              <a:rPr lang="en"/>
              <a:t> characters</a:t>
            </a:r>
            <a:endParaRPr/>
          </a:p>
        </p:txBody>
      </p:sp>
      <p:sp>
        <p:nvSpPr>
          <p:cNvPr id="242" name="Google Shape;242;p4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Rotate image if necessary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Perform thresholding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contours again for clear characters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Crop characters </a:t>
            </a:r>
            <a:endParaRPr/>
          </a:p>
        </p:txBody>
      </p:sp>
      <p:pic>
        <p:nvPicPr>
          <p:cNvPr id="243" name="Google Shape;24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0088" y="3257963"/>
            <a:ext cx="3324225" cy="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438" y="3291313"/>
            <a:ext cx="3324225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 Train CNN model for character recognition</a:t>
            </a:r>
            <a:endParaRPr/>
          </a:p>
        </p:txBody>
      </p:sp>
      <p:sp>
        <p:nvSpPr>
          <p:cNvPr id="250" name="Google Shape;250;p4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the “alpr character” data to train a CNN model for recognizing characters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Better OCR models (like pytesseract[7], google vision) can be used as well</a:t>
            </a:r>
            <a:endParaRPr/>
          </a:p>
        </p:txBody>
      </p:sp>
      <p:pic>
        <p:nvPicPr>
          <p:cNvPr id="251" name="Google Shape;25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488" y="3257963"/>
            <a:ext cx="3324225" cy="84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42"/>
          <p:cNvSpPr/>
          <p:nvPr/>
        </p:nvSpPr>
        <p:spPr>
          <a:xfrm>
            <a:off x="4143850" y="3536488"/>
            <a:ext cx="581100" cy="2907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42"/>
          <p:cNvSpPr/>
          <p:nvPr/>
        </p:nvSpPr>
        <p:spPr>
          <a:xfrm>
            <a:off x="4928450" y="3333100"/>
            <a:ext cx="2063100" cy="60780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PGMN112</a:t>
            </a:r>
            <a:endParaRPr sz="3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and Disadvantages</a:t>
            </a:r>
            <a:endParaRPr/>
          </a:p>
        </p:txBody>
      </p:sp>
      <p:sp>
        <p:nvSpPr>
          <p:cNvPr id="259" name="Google Shape;259;p4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Advantages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Works well on medium and good quality 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Contours and thresholding general enough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Disadvantages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Selection of correct characters is not good enough, needs localization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Character separation on low quality images is poor</a:t>
            </a:r>
            <a:endParaRPr/>
          </a:p>
        </p:txBody>
      </p:sp>
      <p:pic>
        <p:nvPicPr>
          <p:cNvPr id="260" name="Google Shape;26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9699" y="3005024"/>
            <a:ext cx="4046124" cy="192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291425" y="1303325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OUTLINE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6" name="Google Shape;146;p26"/>
          <p:cNvSpPr txBox="1"/>
          <p:nvPr>
            <p:ph idx="2" type="body"/>
          </p:nvPr>
        </p:nvSpPr>
        <p:spPr>
          <a:xfrm>
            <a:off x="4939500" y="508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Motivation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Problem Statement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Challenges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Literature Survey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Methodology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Architecture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Workflow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Dataset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Our Work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Results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Conclusion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References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266" name="Google Shape;26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848" y="1229873"/>
            <a:ext cx="2051604" cy="123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1" y="1229866"/>
            <a:ext cx="2051601" cy="123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2350" y="2995488"/>
            <a:ext cx="2597150" cy="123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2995500"/>
            <a:ext cx="2597150" cy="123457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44"/>
          <p:cNvSpPr/>
          <p:nvPr/>
        </p:nvSpPr>
        <p:spPr>
          <a:xfrm>
            <a:off x="6093000" y="1543275"/>
            <a:ext cx="2458200" cy="60780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PUI8BES</a:t>
            </a:r>
            <a:endParaRPr sz="3100"/>
          </a:p>
        </p:txBody>
      </p:sp>
      <p:sp>
        <p:nvSpPr>
          <p:cNvPr id="271" name="Google Shape;271;p44"/>
          <p:cNvSpPr/>
          <p:nvPr/>
        </p:nvSpPr>
        <p:spPr>
          <a:xfrm>
            <a:off x="6093000" y="3308888"/>
            <a:ext cx="2458200" cy="607800"/>
          </a:xfrm>
          <a:prstGeom prst="rect">
            <a:avLst/>
          </a:prstGeom>
          <a:solidFill>
            <a:srgbClr val="BF9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H12BG7237</a:t>
            </a:r>
            <a:endParaRPr sz="31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77" name="Google Shape;277;p4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Detection of the plate is based on contour properties of the characters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Character recognition is performed by a convolution neural network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Algorithm is evaluated on car images which are captured in different scenarios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83" name="Google Shape;283;p4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[1] You-Shyang Chen and Ching-Hsue Cheng, "A Delphi-based rough sets fusion model for extracting payment rules of vehicle license tax in the government sector," Expert Systems with Applications, vol. 37, no. 3, pp. 2161- 2174, 2010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[2] Anton Satria Prabuwono and Ariff Idris, "A Study of Car Park Control System Using Optical Character Recognition ," in International Conference on Computer and Electrical Engineering, 2008, pp. 866-870.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[3] A Albiol, L Sanchis, and J.M Mossi, "Detection of Parked Vehicles Using Spatiotemporal Maps," IEEE Transactions on Intelligent Transportation Systems, vol. 12, no. 4, pp. 1277-1291, 2011.</a:t>
            </a:r>
            <a:endParaRPr sz="15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89" name="Google Shape;289;p4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[4] </a:t>
            </a:r>
            <a:r>
              <a:rPr lang="en" sz="1500">
                <a:highlight>
                  <a:srgbClr val="FFFFFF"/>
                </a:highlight>
              </a:rPr>
              <a:t>Kaur, P., Kumar, Y., Ahmed, S., Alhumam, A., Singla, R., &amp; Ijaz, M. F. (2022). Automatic License Plate Recognition System for Vehicles Using a CNN. </a:t>
            </a:r>
            <a:r>
              <a:rPr i="1" lang="en" sz="1500"/>
              <a:t>CMC-COMPUTERS MATERIALS &amp; CONTINUA</a:t>
            </a:r>
            <a:r>
              <a:rPr lang="en" sz="1500">
                <a:highlight>
                  <a:srgbClr val="FFFFFF"/>
                </a:highlight>
              </a:rPr>
              <a:t>, </a:t>
            </a:r>
            <a:r>
              <a:rPr i="1" lang="en" sz="1500"/>
              <a:t>71</a:t>
            </a:r>
            <a:r>
              <a:rPr lang="en" sz="1500">
                <a:highlight>
                  <a:srgbClr val="FFFFFF"/>
                </a:highlight>
              </a:rPr>
              <a:t>(1), 35-50.</a:t>
            </a:r>
            <a:endParaRPr sz="15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highlight>
                  <a:srgbClr val="FFFFFF"/>
                </a:highlight>
              </a:rPr>
              <a:t>[5] </a:t>
            </a:r>
            <a:r>
              <a:rPr lang="en" sz="1500">
                <a:highlight>
                  <a:srgbClr val="FFFFFF"/>
                </a:highlight>
              </a:rPr>
              <a:t>Abedin, M. Z., Nath, A. C., Dhar, P., Deb, K., &amp; Hossain, M. S. (2017, December). License plate recognition system based on contour properties and deep learning model. In </a:t>
            </a:r>
            <a:r>
              <a:rPr i="1" lang="en" sz="1500"/>
              <a:t>2017 IEEE region 10 humanitarian technology conference (R10-HTC)</a:t>
            </a:r>
            <a:r>
              <a:rPr lang="en" sz="1500">
                <a:highlight>
                  <a:srgbClr val="FFFFFF"/>
                </a:highlight>
              </a:rPr>
              <a:t> (pp. 590-593). IEEE.</a:t>
            </a:r>
            <a:endParaRPr sz="15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highlight>
                  <a:srgbClr val="FFFFFF"/>
                </a:highlight>
              </a:rPr>
              <a:t>[6] https://www.kaggle.com/datasets/andrewmvd/car-plate-detection</a:t>
            </a:r>
            <a:endParaRPr sz="15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highlight>
                  <a:srgbClr val="FFFFFF"/>
                </a:highlight>
              </a:rPr>
              <a:t>[7] </a:t>
            </a: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</a:rPr>
              <a:t>Smith, R. (2007, September). An overview of the Tesseract OCR engine. In </a:t>
            </a:r>
            <a:r>
              <a:rPr lang="en" sz="1500">
                <a:solidFill>
                  <a:srgbClr val="222222"/>
                </a:solidFill>
              </a:rPr>
              <a:t>Ninth international conference on document analysis and recognition (ICDAR 2007)</a:t>
            </a: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</a:rPr>
              <a:t> (Vol. 2, pp. 629-633). IEEE</a:t>
            </a:r>
            <a:endParaRPr sz="15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2392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11700" y="1359450"/>
            <a:ext cx="8520600" cy="21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Catching traffic rule violators is challenging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</a:t>
            </a:r>
            <a:r>
              <a:rPr lang="en"/>
              <a:t>utomatic Number Plate Recognition (ANPR) can help by recognizing the registration number of the vehicle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be applied at number of public places for fulfilling some of the purposes like traffic safety enforcement, automatic toll tax collection [1], car park system [2] and Automatic vehicle parking system [3].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58" name="Google Shape;158;p28"/>
          <p:cNvSpPr txBox="1"/>
          <p:nvPr>
            <p:ph idx="1" type="body"/>
          </p:nvPr>
        </p:nvSpPr>
        <p:spPr>
          <a:xfrm>
            <a:off x="311700" y="1610875"/>
            <a:ext cx="8520600" cy="16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design and develop a real-time license plate </a:t>
            </a:r>
            <a:r>
              <a:rPr lang="en"/>
              <a:t>detection</a:t>
            </a:r>
            <a:r>
              <a:rPr lang="en"/>
              <a:t> system that will work efficiently, adaptive to different traffic environment conditions, provide robustness against progressive or sudden illumination changes, occlusions &amp; detection time of the system should be as short as possible.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311700" y="3575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64" name="Google Shape;164;p29"/>
          <p:cNvSpPr txBox="1"/>
          <p:nvPr>
            <p:ph idx="1" type="body"/>
          </p:nvPr>
        </p:nvSpPr>
        <p:spPr>
          <a:xfrm>
            <a:off x="311700" y="1330750"/>
            <a:ext cx="8778600" cy="20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64"/>
              <a:t>Major Challenges against Automatic Number Plate Detection:</a:t>
            </a:r>
            <a:endParaRPr sz="1664"/>
          </a:p>
          <a:p>
            <a:pPr indent="-277134" lvl="0" marL="342900" rtl="0" algn="l">
              <a:spcBef>
                <a:spcPts val="1200"/>
              </a:spcBef>
              <a:spcAft>
                <a:spcPts val="0"/>
              </a:spcAft>
              <a:buSzPts val="1664"/>
              <a:buChar char="●"/>
            </a:pPr>
            <a:r>
              <a:rPr b="1" lang="en" sz="1664"/>
              <a:t>Physical Feature Variation</a:t>
            </a:r>
            <a:endParaRPr sz="1664"/>
          </a:p>
          <a:p>
            <a:pPr indent="-277134" lvl="0" marL="342900" rtl="0" algn="l">
              <a:spcBef>
                <a:spcPts val="0"/>
              </a:spcBef>
              <a:spcAft>
                <a:spcPts val="0"/>
              </a:spcAft>
              <a:buSzPts val="1664"/>
              <a:buChar char="●"/>
            </a:pPr>
            <a:r>
              <a:rPr b="1" lang="en" sz="1664"/>
              <a:t>Multiple Plates or Similar Patterns</a:t>
            </a:r>
            <a:endParaRPr sz="1664"/>
          </a:p>
          <a:p>
            <a:pPr indent="-277134" lvl="0" marL="342900" rtl="0" algn="l">
              <a:spcBef>
                <a:spcPts val="0"/>
              </a:spcBef>
              <a:spcAft>
                <a:spcPts val="0"/>
              </a:spcAft>
              <a:buSzPts val="1664"/>
              <a:buChar char="●"/>
            </a:pPr>
            <a:r>
              <a:rPr b="1" lang="en" sz="1664"/>
              <a:t>Uneven Illumination</a:t>
            </a:r>
            <a:endParaRPr sz="1664"/>
          </a:p>
          <a:p>
            <a:pPr indent="-277134" lvl="0" marL="342900" rtl="0" algn="l">
              <a:spcBef>
                <a:spcPts val="0"/>
              </a:spcBef>
              <a:spcAft>
                <a:spcPts val="0"/>
              </a:spcAft>
              <a:buSzPts val="1664"/>
              <a:buChar char="●"/>
            </a:pPr>
            <a:r>
              <a:rPr b="1" lang="en" sz="1664"/>
              <a:t>Partial Obstruction</a:t>
            </a:r>
            <a:endParaRPr sz="1664"/>
          </a:p>
          <a:p>
            <a:pPr indent="-277134" lvl="0" marL="342900" rtl="0" algn="l">
              <a:spcBef>
                <a:spcPts val="0"/>
              </a:spcBef>
              <a:spcAft>
                <a:spcPts val="0"/>
              </a:spcAft>
              <a:buSzPts val="1664"/>
              <a:buChar char="●"/>
            </a:pPr>
            <a:r>
              <a:rPr b="1" lang="en" sz="1664"/>
              <a:t>Camera Mounting Variations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4E29AA"/>
            </a:gs>
            <a:gs pos="100000">
              <a:srgbClr val="1E123D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2057425" y="40580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Literature Survey</a:t>
            </a:r>
            <a:endParaRPr sz="7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4" name="Google Shape;174;p31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{54216B6F-560D-4C15-839B-3FF4082FF952}</a:tableStyleId>
              </a:tblPr>
              <a:tblGrid>
                <a:gridCol w="862000"/>
                <a:gridCol w="888125"/>
                <a:gridCol w="469825"/>
                <a:gridCol w="2820075"/>
                <a:gridCol w="1465975"/>
                <a:gridCol w="1539500"/>
                <a:gridCol w="1098500"/>
              </a:tblGrid>
              <a:tr h="387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Title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Authors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Year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Objectives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Approach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Strengths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00FF"/>
                          </a:solidFill>
                        </a:rPr>
                        <a:t>Limitations</a:t>
                      </a:r>
                      <a:endParaRPr sz="10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1927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90"/>
                        <a:buFont typeface="Arial"/>
                        <a:buNone/>
                      </a:pPr>
                      <a:r>
                        <a:rPr lang="en" sz="1000"/>
                        <a:t>Automatic License Plate Recognition System for Vehicles Using a CNN[4]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Yogesh Kumar, 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Parneet Kaur, </a:t>
                      </a:r>
                      <a:r>
                        <a:rPr lang="en" sz="1000"/>
                        <a:t>Shakeel Ahmed, Abdulaziz Alhumam, Ruchi Singla and Muhammad Fazal Ijaz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2021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</a:t>
                      </a:r>
                      <a:r>
                        <a:rPr lang="en" sz="1000"/>
                        <a:t>1) To study existing methods of character segmentation and recognition and 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various pre-processing techniques available.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(2) To improve the quality of images taken from input sources using pre-processing methods and to extract the region of interest.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(3) To use efficient deep learning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techniques and recognize license plates with a good accuracy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Acquiring an image, pre-processing, applying thresholding on the image, masking, training the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model, and performing the classification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 The system works efficiently in night mode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2. High recognition rate of 98.13% for a total of 160 images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3. Works on more than one vehicle type 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4. Detects license plates that have various fonts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 Recognition of multiple license plate in an image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2. </a:t>
                      </a:r>
                      <a:r>
                        <a:rPr lang="en" sz="1000"/>
                        <a:t>CNN cannot distinguish between the plate area and the grills of a motor vehicle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1534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License Plate Recognition System Based On Contour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Properties and Deep Learning Model[5]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Md. Zainal Abedin, Atul Chandra Nath, Prashengit Dhar,  K.Deb, Mohammad Shahadat Hossain.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2017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(1) </a:t>
                      </a:r>
                      <a:r>
                        <a:rPr lang="en" sz="1000"/>
                        <a:t>To develop an algorithm for the detection of vehicle license plate by using contour properties and recognition based on a DL model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(2) Detection based on morphological processing &amp; Gaussian smoothing, adaptive thresholding and filtering contour properties of the characters in the lower part of the plate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(3) Recognition </a:t>
                      </a:r>
                      <a:r>
                        <a:rPr lang="en" sz="1000"/>
                        <a:t>based on </a:t>
                      </a:r>
                      <a:r>
                        <a:rPr lang="en" sz="1000"/>
                        <a:t>a multilayer CNN DL model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Detection of a plate based on contour properties of the characters of lower part of a plate and the recognition being performed by deep learning approach named convolution neural network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 High detection accuracy, segmentation and run-time efficiency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2. Can process images in a variety of conditions such as rainy, rotated, different illuminations and low contrast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 Limited to detection of plates on cars. Should work for other vehicles.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2. Night mode detection</a:t>
                      </a:r>
                      <a:endParaRPr sz="10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3. Low detection rate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Work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85" name="Google Shape;185;p33"/>
          <p:cNvSpPr txBox="1"/>
          <p:nvPr>
            <p:ph idx="1" type="body"/>
          </p:nvPr>
        </p:nvSpPr>
        <p:spPr>
          <a:xfrm>
            <a:off x="311700" y="1229875"/>
            <a:ext cx="8689500" cy="30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dataset[6] we are working on consists of a total of </a:t>
            </a:r>
            <a:r>
              <a:rPr b="1" lang="en">
                <a:solidFill>
                  <a:srgbClr val="0000FF"/>
                </a:solidFill>
              </a:rPr>
              <a:t>160</a:t>
            </a:r>
            <a:r>
              <a:rPr lang="en"/>
              <a:t> wide range of images whose features cover all the real-life challenges that help train the model efficiently.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Salient features of the images in dataset include: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Multi-line plates (i.e plates having more than one line of characters)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Tilted or Skewed License Plates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Number Plates captured at night (to </a:t>
            </a:r>
            <a:r>
              <a:rPr lang="en"/>
              <a:t>enhance night mode detection of system</a:t>
            </a:r>
            <a:r>
              <a:rPr lang="en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Multi-Font License Plates (includes coverage of indic scripts)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Number plates of different vehicles </a:t>
            </a:r>
            <a:endParaRPr/>
          </a:p>
        </p:txBody>
      </p:sp>
      <p:pic>
        <p:nvPicPr>
          <p:cNvPr id="186" name="Google Shape;18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575" y="62450"/>
            <a:ext cx="1376400" cy="1241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87" name="Google Shape;187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5697" y="62450"/>
            <a:ext cx="1692600" cy="1241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88" name="Google Shape;18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7025" y="50158"/>
            <a:ext cx="1692600" cy="1266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89" name="Google Shape;189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80775" y="3808875"/>
            <a:ext cx="1511700" cy="10488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190" name="Google Shape;190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08350" y="50150"/>
            <a:ext cx="1142400" cy="1266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